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sldIdLst>
    <p:sldId id="265" r:id="rId5"/>
    <p:sldId id="287" r:id="rId6"/>
    <p:sldId id="290" r:id="rId7"/>
    <p:sldId id="297" r:id="rId8"/>
    <p:sldId id="302" r:id="rId9"/>
    <p:sldId id="298" r:id="rId10"/>
    <p:sldId id="291" r:id="rId11"/>
    <p:sldId id="301" r:id="rId12"/>
    <p:sldId id="292" r:id="rId13"/>
    <p:sldId id="304" r:id="rId14"/>
    <p:sldId id="293" r:id="rId15"/>
    <p:sldId id="299" r:id="rId16"/>
    <p:sldId id="294" r:id="rId17"/>
    <p:sldId id="300" r:id="rId18"/>
    <p:sldId id="295" r:id="rId19"/>
    <p:sldId id="303" r:id="rId20"/>
    <p:sldId id="29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E7FE56-E95C-4988-E4B8-E86A6C76A0F1}" v="938" dt="2020-09-08T01:30:53.216"/>
    <p1510:client id="{244F9F38-FAAD-4DE1-0A0D-70D74CCC5991}" v="9" dt="2020-09-06T21:17:55.049"/>
    <p1510:client id="{28047EE4-0B62-4830-D57F-A257E333E036}" v="1775" dt="2020-09-07T18:52:55.012"/>
    <p1510:client id="{2CF86748-506C-459C-5FD9-49E7BA1486E1}" v="322" dt="2020-09-08T12:11:35.681"/>
    <p1510:client id="{35077675-B3AD-4C44-1038-E880E1923D00}" v="5" dt="2020-09-08T00:32:35.210"/>
    <p1510:client id="{37F3A981-E21D-4A45-557B-BC359446B60A}" v="590" dt="2020-09-08T05:02:27.820"/>
    <p1510:client id="{4B4FA133-6BC3-4092-87B9-A2D48EAAFC4A}" v="67" dt="2020-09-06T19:23:27.695"/>
    <p1510:client id="{53778FE8-9B5A-4718-8477-4F63B8D1CA3C}" v="1018" dt="2020-09-08T01:16:52.201"/>
    <p1510:client id="{6F13BB04-28C7-4C5C-C687-2649D05E987F}" v="830" dt="2020-09-08T03:37:22.353"/>
    <p1510:client id="{723605EE-51BF-4F56-0F53-2D567A86992D}" v="92" dt="2020-09-07T18:01:00.844"/>
    <p1510:client id="{854A1DCE-C08C-4732-729D-5A95B16DC017}" v="4" dt="2020-09-07T03:18:08.905"/>
    <p1510:client id="{859790E7-7D2A-445C-F6F9-0F0C9F1A3112}" v="4" dt="2020-09-04T17:25:55.492"/>
    <p1510:client id="{8AD13613-D8CE-4E37-0994-C71CC724F6C4}" v="3" dt="2020-09-07T16:00:58.213"/>
    <p1510:client id="{A5A2D7DC-E319-445B-B137-480B5C43A073}" v="233" dt="2020-09-08T03:47:13.933"/>
    <p1510:client id="{B77EF849-2F94-4B67-223E-78263CF78279}" v="289" dt="2020-09-08T05:52:19.390"/>
    <p1510:client id="{B942A3D9-5470-4AA1-3B65-CE7EB978304A}" v="284" dt="2020-09-07T23:13:20.856"/>
    <p1510:client id="{CE7565CA-C227-4E7E-3B8B-E1CB6F982F11}" v="1" dt="2020-09-08T00:43:43.463"/>
    <p1510:client id="{D4BEF14C-FAFB-43E1-BA94-755ED60A0568}" v="198" dt="2020-09-04T17:24:04.465"/>
    <p1510:client id="{E0C06D27-D025-4340-D3A0-964AA35118E2}" v="13" dt="2020-09-06T20:53:38.402"/>
    <p1510:client id="{E55895BA-5A71-4491-C18D-BFD933AE2B46}" v="509" dt="2020-09-08T08:42:24.368"/>
    <p1510:client id="{E7C5892C-EBB2-4A60-1118-4E9D9B088C76}" v="280" dt="2020-09-08T01:03:29.544"/>
    <p1510:client id="{EF6EA79D-BFEB-4DD7-C5F3-BA9CBA9C1965}" v="9" dt="2020-09-08T00:51:06.349"/>
    <p1510:client id="{F301850E-D62D-4DF3-7E86-42DFA86A736A}" v="2" dt="2020-09-07T03:19:30.141"/>
    <p1510:client id="{FE6397AA-D374-4244-AFDD-89491ED98CB4}" v="1434" dt="2020-09-08T07:13:34.6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0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7750" y="873324"/>
            <a:ext cx="3214307" cy="3523821"/>
          </a:xfrm>
        </p:spPr>
        <p:txBody>
          <a:bodyPr anchor="b">
            <a:normAutofit/>
          </a:bodyPr>
          <a:lstStyle/>
          <a:p>
            <a:pPr algn="ctr"/>
            <a:r>
              <a:rPr lang="en-US" sz="4400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IMDB Score Prediction</a:t>
            </a:r>
            <a:br>
              <a:rPr lang="en-US" sz="4400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</a:br>
            <a:r>
              <a:rPr lang="en-US" sz="4400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using</a:t>
            </a:r>
            <a:br>
              <a:rPr lang="en-US" sz="4400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</a:br>
            <a:r>
              <a:rPr lang="en-US" sz="4400" dirty="0">
                <a:latin typeface="Adobe Myungjo Std M" panose="02020600000000000000" pitchFamily="18" charset="-128"/>
                <a:ea typeface="Adobe Myungjo Std M" panose="02020600000000000000" pitchFamily="18" charset="-128"/>
              </a:rPr>
              <a:t>EDA</a:t>
            </a:r>
            <a:endParaRPr lang="en-US" sz="4400" dirty="0">
              <a:solidFill>
                <a:schemeClr val="tx1"/>
              </a:solidFill>
              <a:latin typeface="Adobe Myungjo Std M" panose="02020600000000000000" pitchFamily="18" charset="-128"/>
              <a:ea typeface="Adobe Myungjo Std M" panose="02020600000000000000" pitchFamily="18" charset="-128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5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566" y="538365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Box </a:t>
            </a:r>
            <a:r>
              <a:rPr lang="en-US" sz="4000" dirty="0"/>
              <a:t>Plot</a:t>
            </a:r>
            <a:endParaRPr lang="en-US" sz="4000"/>
          </a:p>
        </p:txBody>
      </p:sp>
      <p:cxnSp>
        <p:nvCxnSpPr>
          <p:cNvPr id="34" name="Straight Connector 37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064" y="2639380"/>
            <a:ext cx="3520359" cy="322971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This Box Plot demonstrates the total number of critics for movies produced in each country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English-content movies (UK &amp; USA) gain wide range number of critics than movies spoken in another language with notably higher average number of critics</a:t>
            </a:r>
          </a:p>
        </p:txBody>
      </p:sp>
      <p:pic>
        <p:nvPicPr>
          <p:cNvPr id="6" name="Picture 6" descr="A close up of a person&#10;&#10;Description automatically generated">
            <a:extLst>
              <a:ext uri="{FF2B5EF4-FFF2-40B4-BE49-F238E27FC236}">
                <a16:creationId xmlns:a16="http://schemas.microsoft.com/office/drawing/2014/main" id="{58440ADD-9120-4ABF-9020-4A5D2EF08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364" y="752739"/>
            <a:ext cx="7327988" cy="3318539"/>
          </a:xfrm>
          <a:prstGeom prst="rect">
            <a:avLst/>
          </a:prstGeom>
        </p:spPr>
      </p:pic>
      <p:sp>
        <p:nvSpPr>
          <p:cNvPr id="35" name="Rectangle 39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02483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Scatter </a:t>
            </a:r>
            <a:r>
              <a:rPr lang="en-US" sz="4000" dirty="0"/>
              <a:t>Plot</a:t>
            </a:r>
            <a:endParaRPr lang="en-US" sz="4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343" y="2601905"/>
            <a:ext cx="3205049" cy="3229714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Scatter plot that illustrates the amount of money each movie made relative to the IMDB score they received (out of 10)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There is a positive correlation between the movies' Total Gross profit and IMBD score, indicated by our trend line.</a:t>
            </a:r>
          </a:p>
          <a:p>
            <a:pPr>
              <a:buFont typeface="Arial" panose="020F0502020204030204" pitchFamily="34" charset="0"/>
              <a:buChar char="•"/>
            </a:pPr>
            <a:endParaRPr lang="en-US" dirty="0"/>
          </a:p>
        </p:txBody>
      </p:sp>
      <p:pic>
        <p:nvPicPr>
          <p:cNvPr id="5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4C20D70-A7E8-4635-A446-668C112FB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51" y="539455"/>
            <a:ext cx="8039487" cy="529133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33632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633" y="643468"/>
            <a:ext cx="3177847" cy="16741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/>
              <a:t>Scatter Plot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B329445E-17EC-4D96-B4AC-C703CB2DE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5246" y="526421"/>
            <a:ext cx="7967219" cy="487819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9233409-FAC7-412F-92B1-62E737E0467C}"/>
              </a:ext>
            </a:extLst>
          </p:cNvPr>
          <p:cNvSpPr txBox="1">
            <a:spLocks/>
          </p:cNvSpPr>
          <p:nvPr/>
        </p:nvSpPr>
        <p:spPr>
          <a:xfrm>
            <a:off x="633212" y="2576922"/>
            <a:ext cx="3205049" cy="3229714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F050202020403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 Scatter plot that illustrates how popular a movie is (Facebook likes) relative to the IMDB score that it received.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There is a positive correlation between the number of Facebook Likes a movie receives and its IMBD score, indicated by our trend line.</a:t>
            </a:r>
          </a:p>
        </p:txBody>
      </p:sp>
    </p:spTree>
    <p:extLst>
      <p:ext uri="{BB962C8B-B14F-4D97-AF65-F5344CB8AC3E}">
        <p14:creationId xmlns:p14="http://schemas.microsoft.com/office/powerpoint/2010/main" val="33713147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Missing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600" dirty="0">
                <a:ea typeface="+mn-lt"/>
                <a:cs typeface="+mn-lt"/>
              </a:rPr>
              <a:t>The code below goes to each numerical variable with missing data (N/A value) and substitutes that missing data point with the median value of the variable.</a:t>
            </a:r>
          </a:p>
        </p:txBody>
      </p:sp>
      <p:pic>
        <p:nvPicPr>
          <p:cNvPr id="5" name="Picture 5" descr="A screenshot of text&#10;&#10;Description automatically generated">
            <a:extLst>
              <a:ext uri="{FF2B5EF4-FFF2-40B4-BE49-F238E27FC236}">
                <a16:creationId xmlns:a16="http://schemas.microsoft.com/office/drawing/2014/main" id="{00120E0D-768D-4681-BF6A-95EB5E7D0E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14" y="2905984"/>
            <a:ext cx="10284372" cy="218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199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FD2A5-A7F7-43F3-B19D-D100AA8BD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85844"/>
            <a:ext cx="10058400" cy="1450757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Handling Missing Data</a:t>
            </a:r>
          </a:p>
          <a:p>
            <a:endParaRPr lang="en-US"/>
          </a:p>
        </p:txBody>
      </p:sp>
      <p:pic>
        <p:nvPicPr>
          <p:cNvPr id="4" name="Picture 4" descr="A picture containing knife&#10;&#10;Description automatically generated">
            <a:extLst>
              <a:ext uri="{FF2B5EF4-FFF2-40B4-BE49-F238E27FC236}">
                <a16:creationId xmlns:a16="http://schemas.microsoft.com/office/drawing/2014/main" id="{D0DAC05A-2A97-43E4-B7CD-89C9CA8DE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7660" y="2994418"/>
            <a:ext cx="10505089" cy="1384111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6D614F7-9CF3-442F-BC02-C10CFC81C147}"/>
              </a:ext>
            </a:extLst>
          </p:cNvPr>
          <p:cNvSpPr txBox="1">
            <a:spLocks/>
          </p:cNvSpPr>
          <p:nvPr/>
        </p:nvSpPr>
        <p:spPr>
          <a:xfrm>
            <a:off x="1097280" y="2095063"/>
            <a:ext cx="10058400" cy="3760891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F0502020204030204" pitchFamily="34" charset="0"/>
              <a:buChar char="•"/>
            </a:pPr>
            <a:r>
              <a:rPr lang="en-US" sz="1600">
                <a:ea typeface="+mn-lt"/>
                <a:cs typeface="+mn-lt"/>
              </a:rPr>
              <a:t>The code below </a:t>
            </a:r>
            <a:r>
              <a:rPr lang="en-US" sz="1600" dirty="0">
                <a:ea typeface="+mn-lt"/>
                <a:cs typeface="+mn-lt"/>
              </a:rPr>
              <a:t>is</a:t>
            </a:r>
            <a:r>
              <a:rPr lang="en-US" sz="1600">
                <a:ea typeface="+mn-lt"/>
                <a:cs typeface="+mn-lt"/>
              </a:rPr>
              <a:t> a shorter way to </a:t>
            </a:r>
            <a:r>
              <a:rPr lang="en-US" sz="1600" dirty="0">
                <a:ea typeface="+mn-lt"/>
                <a:cs typeface="+mn-lt"/>
              </a:rPr>
              <a:t>substitute</a:t>
            </a:r>
            <a:r>
              <a:rPr lang="en-US" sz="1600">
                <a:ea typeface="+mn-lt"/>
                <a:cs typeface="+mn-lt"/>
              </a:rPr>
              <a:t> missing value with median value</a:t>
            </a:r>
          </a:p>
        </p:txBody>
      </p:sp>
    </p:spTree>
    <p:extLst>
      <p:ext uri="{BB962C8B-B14F-4D97-AF65-F5344CB8AC3E}">
        <p14:creationId xmlns:p14="http://schemas.microsoft.com/office/powerpoint/2010/main" val="833832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Dummy Variables - Code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600"/>
              <a:t> We choose the movie type (Color and Black &amp; White) as the predictor for the dummy variables. Below shown that 1 &amp; 0 are subsequently dummy variables for "color" &amp; "black &amp; white"</a:t>
            </a:r>
            <a:endParaRPr lang="en-US" sz="1600" dirty="0"/>
          </a:p>
        </p:txBody>
      </p:sp>
      <p:pic>
        <p:nvPicPr>
          <p:cNvPr id="6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FDE4C243-62D0-4B86-95AF-C872AE5000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573" y="3189147"/>
            <a:ext cx="10192407" cy="147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17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Dummy Variables - Result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600"/>
              <a:t> We choose the movie type (Color and Black &amp; White) as the predictor for the dummy variables. Below shown that 1 &amp; 0 are subsequently dummy variables for "color" &amp; "black &amp; white"</a:t>
            </a:r>
            <a:endParaRPr lang="en-US" sz="1600" dirty="0"/>
          </a:p>
        </p:txBody>
      </p:sp>
      <p:pic>
        <p:nvPicPr>
          <p:cNvPr id="4" name="Picture 4" descr="A picture containing bird&#10;&#10;Description automatically generated">
            <a:extLst>
              <a:ext uri="{FF2B5EF4-FFF2-40B4-BE49-F238E27FC236}">
                <a16:creationId xmlns:a16="http://schemas.microsoft.com/office/drawing/2014/main" id="{648A9557-CA36-4BD4-B10D-B8FD7CD08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676" y="2804123"/>
            <a:ext cx="7735613" cy="22482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A0C226B-AE1C-4DEC-9C7E-43DF330AE008}"/>
              </a:ext>
            </a:extLst>
          </p:cNvPr>
          <p:cNvSpPr/>
          <p:nvPr/>
        </p:nvSpPr>
        <p:spPr>
          <a:xfrm>
            <a:off x="9186041" y="2643350"/>
            <a:ext cx="1392619" cy="241738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686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 vert="horz" lIns="0" tIns="45720" rIns="0" bIns="45720" rtlCol="0" anchor="t">
            <a:normAutofit lnSpcReduction="10000"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Using our data analysis, we can conclude that:</a:t>
            </a:r>
            <a:endParaRPr lang="en-US" dirty="0">
              <a:ea typeface="+mn-lt"/>
              <a:cs typeface="+mn-lt"/>
            </a:endParaRP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As time has gone on, movies have been produced more frequently than in the past.</a:t>
            </a:r>
            <a:endParaRPr lang="en-US"/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The most common IMDB score given was a 7.</a:t>
            </a:r>
            <a:endParaRPr lang="en-US" dirty="0"/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A higher score will result in increased Facebook popularity.</a:t>
            </a:r>
            <a:endParaRPr lang="en-US" dirty="0"/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/>
              <a:t>The higher a IMDB score it, the more money the movie will produce. This also goes vice versa, meaning that the higher the gross profit a movie has, generally the higher the IMDB score will be.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/>
              <a:t>Due to the high amount of movies produced throughout the 21st century it is easy to understand the platform movies have had the ability to establish on Facebook.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English-content movies (UK &amp; USA) have a higher average number of critics than movies in foreign languages do.</a:t>
            </a:r>
            <a:endParaRPr lang="en-US" dirty="0"/>
          </a:p>
          <a:p>
            <a:pPr marL="383540" lvl="1">
              <a:buFont typeface="Arial" panose="020F0502020204030204" pitchFamily="34" charset="0"/>
              <a:buChar char="•"/>
            </a:pPr>
            <a:endParaRPr lang="en-US" dirty="0"/>
          </a:p>
          <a:p>
            <a:pPr marL="383540" lvl="1">
              <a:buFont typeface="Arial" panose="020F0502020204030204" pitchFamily="34" charset="0"/>
              <a:buChar char="•"/>
            </a:pP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55040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887" y="311586"/>
            <a:ext cx="10058400" cy="1450757"/>
          </a:xfrm>
        </p:spPr>
        <p:txBody>
          <a:bodyPr/>
          <a:lstStyle/>
          <a:p>
            <a:r>
              <a:rPr lang="en-US" dirty="0"/>
              <a:t>Dataset </a:t>
            </a:r>
            <a:br>
              <a:rPr lang="en-US" dirty="0"/>
            </a:br>
            <a:r>
              <a:rPr lang="en-US" dirty="0"/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887" y="2532924"/>
            <a:ext cx="12019614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 sz="1600" dirty="0">
                <a:ea typeface="+mn-lt"/>
                <a:cs typeface="+mn-lt"/>
              </a:rPr>
              <a:t> The IMBD Movie Dataset that we were provided with included the following variables: </a:t>
            </a:r>
            <a:endParaRPr lang="en-US"/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Director Name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Duration (Movie)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Genres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Plot Keywords</a:t>
            </a:r>
          </a:p>
          <a:p>
            <a:pPr marL="383540" lvl="1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Language 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>
                <a:ea typeface="+mn-lt"/>
                <a:cs typeface="+mn-lt"/>
              </a:rPr>
              <a:t> </a:t>
            </a:r>
            <a:r>
              <a:rPr lang="en-US" sz="1600" dirty="0">
                <a:ea typeface="+mn-lt"/>
                <a:cs typeface="+mn-lt"/>
              </a:rPr>
              <a:t>Using these variables, the data set can help us determine many things, such as: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 dirty="0"/>
          </a:p>
          <a:p>
            <a:pPr marL="566420" lvl="2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What is the average IMBD Score? Which movies performed higher than average? Which performed lower?</a:t>
            </a:r>
          </a:p>
          <a:p>
            <a:pPr marL="566420" lvl="2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What is the average movie budget?</a:t>
            </a:r>
          </a:p>
          <a:p>
            <a:pPr marL="566420" lvl="2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How many movies has "X" Director created? For what genre? What was the average budget?</a:t>
            </a:r>
          </a:p>
          <a:p>
            <a:pPr marL="566420" lvl="2">
              <a:buFont typeface="Arial" panose="020F0502020204030204" pitchFamily="34" charset="0"/>
              <a:buChar char="•"/>
            </a:pPr>
            <a:r>
              <a:rPr lang="en-US" sz="1400" dirty="0">
                <a:ea typeface="+mn-lt"/>
                <a:cs typeface="+mn-lt"/>
              </a:rPr>
              <a:t>How many movies were created in French in 2015?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745F2B2-6543-45EF-B61B-6768318742F4}"/>
              </a:ext>
            </a:extLst>
          </p:cNvPr>
          <p:cNvSpPr txBox="1"/>
          <p:nvPr/>
        </p:nvSpPr>
        <p:spPr>
          <a:xfrm>
            <a:off x="1976203" y="2838137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83540" lvl="1" indent="-285750">
              <a:spcBef>
                <a:spcPts val="200"/>
              </a:spcBef>
              <a:spcAft>
                <a:spcPts val="400"/>
              </a:spcAft>
              <a:buFont typeface="Arial,Sans-Serif"/>
              <a:buChar char="•"/>
            </a:pPr>
            <a:r>
              <a:rPr lang="en-US" sz="1400" dirty="0"/>
              <a:t>Country</a:t>
            </a:r>
            <a:endParaRPr lang="en-US" sz="1400" dirty="0">
              <a:ea typeface="+mn-lt"/>
              <a:cs typeface="+mn-lt"/>
            </a:endParaRPr>
          </a:p>
          <a:p>
            <a:pPr marL="383540" lvl="1" indent="-285750">
              <a:spcBef>
                <a:spcPts val="200"/>
              </a:spcBef>
              <a:spcAft>
                <a:spcPts val="400"/>
              </a:spcAft>
              <a:buFont typeface="Arial,Sans-Serif"/>
              <a:buChar char="•"/>
            </a:pPr>
            <a:r>
              <a:rPr lang="en-US" sz="1400" dirty="0">
                <a:ea typeface="+mn-lt"/>
                <a:cs typeface="+mn-lt"/>
              </a:rPr>
              <a:t>Budget</a:t>
            </a:r>
          </a:p>
          <a:p>
            <a:pPr marL="383540" lvl="1" indent="-285750">
              <a:spcBef>
                <a:spcPts val="200"/>
              </a:spcBef>
              <a:spcAft>
                <a:spcPts val="400"/>
              </a:spcAft>
              <a:buFont typeface="Arial,Sans-Serif"/>
              <a:buChar char="•"/>
            </a:pPr>
            <a:r>
              <a:rPr lang="en-US" sz="1400" dirty="0">
                <a:ea typeface="+mn-lt"/>
                <a:cs typeface="+mn-lt"/>
              </a:rPr>
              <a:t>Title Year</a:t>
            </a:r>
          </a:p>
          <a:p>
            <a:pPr marL="383540" lvl="1" indent="-285750">
              <a:spcBef>
                <a:spcPts val="200"/>
              </a:spcBef>
              <a:spcAft>
                <a:spcPts val="400"/>
              </a:spcAft>
              <a:buFont typeface="Arial,Sans-Serif"/>
              <a:buChar char="•"/>
            </a:pPr>
            <a:r>
              <a:rPr lang="en-US" sz="1400" dirty="0">
                <a:ea typeface="+mn-lt"/>
                <a:cs typeface="+mn-lt"/>
              </a:rPr>
              <a:t>Actors</a:t>
            </a:r>
          </a:p>
          <a:p>
            <a:pPr marL="383540" lvl="1" indent="-285750">
              <a:spcBef>
                <a:spcPts val="200"/>
              </a:spcBef>
              <a:spcAft>
                <a:spcPts val="400"/>
              </a:spcAft>
              <a:buFont typeface="Arial,Sans-Serif"/>
              <a:buChar char="•"/>
            </a:pPr>
            <a:r>
              <a:rPr lang="en-US" sz="1400" dirty="0"/>
              <a:t>IMBD Score</a:t>
            </a:r>
          </a:p>
        </p:txBody>
      </p:sp>
      <p:pic>
        <p:nvPicPr>
          <p:cNvPr id="5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2A8F622D-F2AB-4D6A-8BA9-81522D73A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084" y="197462"/>
            <a:ext cx="5991068" cy="221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254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817" y="470940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 dirty="0"/>
              <a:t>Summary Statistics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976166-FB92-4691-9095-E09B2059E7BA}"/>
              </a:ext>
            </a:extLst>
          </p:cNvPr>
          <p:cNvSpPr txBox="1">
            <a:spLocks/>
          </p:cNvSpPr>
          <p:nvPr/>
        </p:nvSpPr>
        <p:spPr>
          <a:xfrm>
            <a:off x="210362" y="2541878"/>
            <a:ext cx="4212236" cy="3760891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The Summary Statistics table provided us with a "summary" of each of the numerical variables provided in the dataset (I.e. Director Facebook Likes)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Each numerical summary includes the Minimum, 1st quartile, median, mean, 3rd quartile, maximum, and any N/A's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600" dirty="0"/>
              <a:t>One interesting takeaway from the "Duration" summary is that the shortest movie included in this catalog was 7 minutes long, while the longest was 511 minutes long</a:t>
            </a:r>
          </a:p>
        </p:txBody>
      </p:sp>
      <p:pic>
        <p:nvPicPr>
          <p:cNvPr id="1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F4632BB-EF4A-46C4-91CB-7791BEDCC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757" y="66917"/>
            <a:ext cx="5734162" cy="4148758"/>
          </a:xfrm>
          <a:prstGeom prst="rect">
            <a:avLst/>
          </a:prstGeom>
        </p:spPr>
      </p:pic>
      <p:pic>
        <p:nvPicPr>
          <p:cNvPr id="10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11948E15-7253-4DAC-9A62-387C8F5C22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5" r="28531" b="88"/>
          <a:stretch/>
        </p:blipFill>
        <p:spPr>
          <a:xfrm>
            <a:off x="8595879" y="2910879"/>
            <a:ext cx="3602782" cy="348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956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Correlation Matrix</a:t>
            </a:r>
          </a:p>
        </p:txBody>
      </p:sp>
      <p:cxnSp>
        <p:nvCxnSpPr>
          <p:cNvPr id="16" name="Straight Connector 19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919" y="2639380"/>
            <a:ext cx="2898679" cy="3229714"/>
          </a:xfrm>
        </p:spPr>
        <p:txBody>
          <a:bodyPr vert="horz" lIns="0" tIns="45720" rIns="0" bIns="45720" rtlCol="0">
            <a:normAutofit lnSpcReduction="10000"/>
          </a:bodyPr>
          <a:lstStyle/>
          <a:p>
            <a:pPr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>
                <a:ea typeface="+mn-lt"/>
                <a:cs typeface="+mn-lt"/>
              </a:rPr>
              <a:t>Our Heatmap provided us with the correlation between each variable from our dataset.</a:t>
            </a:r>
          </a:p>
          <a:p>
            <a:pPr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Example: Near the top right corner, there is a green box that says -.09. This means that there is a positive correlation between the duration of the movie and the aspect ratio. </a:t>
            </a:r>
          </a:p>
        </p:txBody>
      </p:sp>
      <p:pic>
        <p:nvPicPr>
          <p:cNvPr id="5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022D1C19-6034-4664-B848-8152A55E2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9303" y="545610"/>
            <a:ext cx="8220166" cy="5075684"/>
          </a:xfrm>
          <a:prstGeom prst="rect">
            <a:avLst/>
          </a:prstGeom>
        </p:spPr>
      </p:pic>
      <p:sp>
        <p:nvSpPr>
          <p:cNvPr id="17" name="Rectangle 21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34589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Histogram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F9A3D2-8A08-4EFB-A80D-1818A573B50D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Histogram shows the most common IMDB scores given out.</a:t>
            </a:r>
            <a:endParaRPr lang="en-US"/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a sizeable spike from the 6-8 range showing that it is most common for IMDB to give that score.</a:t>
            </a:r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also shows that it is very uncommon to have a score below 4 or above 8.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3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D6D07A87-5FCC-4391-BBAF-A21993FF5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669" y="583821"/>
            <a:ext cx="8020546" cy="5196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245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Histogram</a:t>
            </a:r>
            <a:endParaRPr lang="en-US" sz="4000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F9A3D2-8A08-4EFB-A80D-1818A573B50D}"/>
              </a:ext>
            </a:extLst>
          </p:cNvPr>
          <p:cNvSpPr txBox="1"/>
          <p:nvPr/>
        </p:nvSpPr>
        <p:spPr>
          <a:xfrm>
            <a:off x="858064" y="2639380"/>
            <a:ext cx="3205049" cy="3229714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Histogram shows the total number of movies in the dataset produced by the year.</a:t>
            </a:r>
            <a:endParaRPr lang="en-US"/>
          </a:p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 you can see, the dataset has a significant more amount of movies made starting at the turn of the century due to the development of technology. </a:t>
            </a:r>
          </a:p>
        </p:txBody>
      </p:sp>
      <p:pic>
        <p:nvPicPr>
          <p:cNvPr id="6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90872281-BD74-4B8D-BCEA-C60A10865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447" y="921422"/>
            <a:ext cx="6892560" cy="4669708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18167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80861964-D86C-4A50-8F6D-B466384A6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Bar Chart</a:t>
            </a:r>
          </a:p>
        </p:txBody>
      </p:sp>
      <p:pic>
        <p:nvPicPr>
          <p:cNvPr id="6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33B010D2-C27E-4B7C-B7D3-61D83454C6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787429"/>
            <a:ext cx="6583227" cy="5019709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54A678E-8F30-4E92-A5BF-F5D03D011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8967" y="2246569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7CD6BBF-EF3C-479C-87E1-C1AB5FD30F73}"/>
              </a:ext>
            </a:extLst>
          </p:cNvPr>
          <p:cNvSpPr txBox="1"/>
          <p:nvPr/>
        </p:nvSpPr>
        <p:spPr>
          <a:xfrm>
            <a:off x="7859485" y="2407436"/>
            <a:ext cx="3690257" cy="3461658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t" anchorCtr="0" forceAA="0" compatLnSpc="1">
            <a:prstTxWarp prst="textNoShape">
              <a:avLst/>
            </a:prstTxWarp>
            <a:normAutofit lnSpcReduction="10000"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Bar Chart compares the "Type" of movie – in this case, B&amp;W vs. Color – to the number of Facebook likes that the movie has. It is clear, based on the chart, that Color movies get significantly more FB likes than B&amp;W.</a:t>
            </a:r>
            <a:endParaRPr lang="en-US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most likely comes with the fact that color movies were more likely to be released when facebook was more popular than when black and white 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movies were released.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2BDE551-930A-4FE1-8434-09824E32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5461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80861964-D86C-4A50-8F6D-B466384A6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54A678E-8F30-4E92-A5BF-F5D03D011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8967" y="2246569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F2BDE551-930A-4FE1-8434-09824E32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5" descr="A picture containing fence&#10;&#10;Description automatically generated">
            <a:extLst>
              <a:ext uri="{FF2B5EF4-FFF2-40B4-BE49-F238E27FC236}">
                <a16:creationId xmlns:a16="http://schemas.microsoft.com/office/drawing/2014/main" id="{A06C7A63-461E-4AB5-8F12-65B2BCEED0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4" y="1250107"/>
            <a:ext cx="8162215" cy="48484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Bar Chart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CD6BBF-EF3C-479C-87E1-C1AB5FD30F73}"/>
              </a:ext>
            </a:extLst>
          </p:cNvPr>
          <p:cNvSpPr txBox="1"/>
          <p:nvPr/>
        </p:nvSpPr>
        <p:spPr>
          <a:xfrm>
            <a:off x="8048021" y="2391725"/>
            <a:ext cx="3690257" cy="3461658"/>
          </a:xfrm>
          <a:prstGeom prst="rect">
            <a:avLst/>
          </a:prstGeom>
        </p:spPr>
        <p:txBody>
          <a:bodyPr rot="0" spcFirstLastPara="0" vertOverflow="overflow" horzOverflow="overflow" vert="horz" lIns="0" tIns="45720" rIns="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/>
          <a:p>
            <a:pPr marL="285750" indent="-285750">
              <a:spcAft>
                <a:spcPts val="600"/>
              </a:spcAft>
              <a:buFont typeface="Arial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Bar Chart shows the average IMDB score by content rating. 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spcAft>
                <a:spcPts val="600"/>
              </a:spcAft>
              <a:buFont typeface="Arial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Here we see that TV-MA has the highest average score, with PG and PG-13 having the lowest. </a:t>
            </a:r>
          </a:p>
          <a:p>
            <a:pPr marL="285750" indent="-285750">
              <a:spcAft>
                <a:spcPts val="600"/>
              </a:spcAft>
              <a:buFont typeface="Arial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is not an obvious correlation tied to the average score as the content rating changes towards the more mature side (right of the graph)</a:t>
            </a:r>
          </a:p>
        </p:txBody>
      </p:sp>
    </p:spTree>
    <p:extLst>
      <p:ext uri="{BB962C8B-B14F-4D97-AF65-F5344CB8AC3E}">
        <p14:creationId xmlns:p14="http://schemas.microsoft.com/office/powerpoint/2010/main" val="701084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64BBAA4-C62B-4146-B49F-FE4CC4655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06EB40-4FFE-4613-936D-2A184BE0E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911" y="643468"/>
            <a:ext cx="3177847" cy="1674180"/>
          </a:xfrm>
        </p:spPr>
        <p:txBody>
          <a:bodyPr>
            <a:normAutofit/>
          </a:bodyPr>
          <a:lstStyle/>
          <a:p>
            <a:r>
              <a:rPr lang="en-US" sz="4000"/>
              <a:t>Box </a:t>
            </a:r>
            <a:r>
              <a:rPr lang="en-US" sz="4000" dirty="0"/>
              <a:t>Plot</a:t>
            </a:r>
            <a:endParaRPr lang="en-US" sz="400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EB57AA8-F021-480C-A9E2-F89913313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2164" y="2478513"/>
            <a:ext cx="2926080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95A6B7-457B-41C7-A42F-CBD70B34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3774" y="2639380"/>
            <a:ext cx="3189339" cy="3763899"/>
          </a:xfrm>
        </p:spPr>
        <p:txBody>
          <a:bodyPr vert="horz" lIns="0" tIns="45720" rIns="0" bIns="45720" rtlCol="0" anchor="t">
            <a:normAutofit fontScale="77500" lnSpcReduction="20000"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This Box Plot demonstrates the IMDB score for the movies in each country.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This plot shows that the United States has a lower average score but a wider range of scores than most countries.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Comparable to the UK in range of scores they have a slightly higher mean with a lower max score overall.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dirty="0"/>
              <a:t>The country that is not listed on the X axis with the highest max score is Canada. It is interesting to note that even with that high of a max score and a relatively large range, the mean is still comparable to that of the USA.</a:t>
            </a:r>
          </a:p>
        </p:txBody>
      </p:sp>
      <p:pic>
        <p:nvPicPr>
          <p:cNvPr id="4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50E9D10-7480-482B-9A0F-545FD2AC7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922" y="1349024"/>
            <a:ext cx="8088079" cy="3692136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BF36B24-6632-4516-9692-73146289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3194465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4F503EC-3FFF-4193-A86F-39150E2BAC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{6BF639C8-E1D7-4AA9-8279-640D9BE92538}tf11429527</Template>
  <TotalTime>0</TotalTime>
  <Words>1029</Words>
  <Application>Microsoft Office PowerPoint</Application>
  <PresentationFormat>Widescreen</PresentationFormat>
  <Paragraphs>70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Adobe Myungjo Std M</vt:lpstr>
      <vt:lpstr>Arial</vt:lpstr>
      <vt:lpstr>Arial,Sans-Serif</vt:lpstr>
      <vt:lpstr>Bookman Old Style</vt:lpstr>
      <vt:lpstr>Calibri</vt:lpstr>
      <vt:lpstr>Franklin Gothic Book</vt:lpstr>
      <vt:lpstr>1_RetrospectVTI</vt:lpstr>
      <vt:lpstr>IMDB Score Prediction using EDA</vt:lpstr>
      <vt:lpstr>Dataset  Description</vt:lpstr>
      <vt:lpstr>Summary Statistics</vt:lpstr>
      <vt:lpstr>Correlation Matrix</vt:lpstr>
      <vt:lpstr>Histogram</vt:lpstr>
      <vt:lpstr>Histogram</vt:lpstr>
      <vt:lpstr>Bar Chart</vt:lpstr>
      <vt:lpstr>Bar Chart</vt:lpstr>
      <vt:lpstr>Box Plot</vt:lpstr>
      <vt:lpstr>Box Plot</vt:lpstr>
      <vt:lpstr>Scatter Plot</vt:lpstr>
      <vt:lpstr>Scatter Plot</vt:lpstr>
      <vt:lpstr>Handling Missing Data</vt:lpstr>
      <vt:lpstr>Handling Missing Data </vt:lpstr>
      <vt:lpstr>Binary Dummy Variables - Code</vt:lpstr>
      <vt:lpstr>Binary Dummy Variables - 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IMDB Score Prediction using EDA</dc:title>
  <dc:creator/>
  <cp:lastModifiedBy/>
  <cp:revision>908</cp:revision>
  <dcterms:created xsi:type="dcterms:W3CDTF">2020-09-03T16:05:36Z</dcterms:created>
  <dcterms:modified xsi:type="dcterms:W3CDTF">2021-02-15T12:39:56Z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